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helpcentre.lk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-To9GINLuM&amp;t=6s" TargetMode="External"/><Relationship Id="rId2" Type="http://schemas.openxmlformats.org/officeDocument/2006/relationships/hyperlink" Target="https://www.youtube.com/watch?v=9aOY-RGErGQ&amp;t=2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channel/UCR9nKvFZypuLSwHZLY8nUtA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9BDD-E42F-465F-B8CD-1EC33FB5F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074" y="982381"/>
            <a:ext cx="10802732" cy="2334977"/>
          </a:xfrm>
        </p:spPr>
        <p:txBody>
          <a:bodyPr>
            <a:normAutofit/>
          </a:bodyPr>
          <a:lstStyle/>
          <a:p>
            <a:pPr algn="ctr"/>
            <a:r>
              <a:rPr lang="si-LK" b="1" dirty="0"/>
              <a:t>සිංහල යුනිකේත භාවිතය</a:t>
            </a:r>
            <a:br>
              <a:rPr lang="si-LK" b="1" dirty="0"/>
            </a:br>
            <a:br>
              <a:rPr lang="si-LK" sz="1600" b="1" dirty="0"/>
            </a:br>
            <a:r>
              <a:rPr lang="si-LK" sz="1600" dirty="0"/>
              <a:t>මෙහි අන්තර්ගතව ඇත්තේ සිංහල යුනිකේත වලට අදාල මූලික</a:t>
            </a:r>
            <a:r>
              <a:rPr lang="en-US" sz="1600" dirty="0"/>
              <a:t> </a:t>
            </a:r>
            <a:r>
              <a:rPr lang="si-LK" sz="1600" dirty="0"/>
              <a:t>හැදින්වීමක් සහ එහි ඇති මූලික ප්‍රයෝඡනයි</a:t>
            </a:r>
            <a:r>
              <a:rPr lang="en-US" sz="1600" dirty="0"/>
              <a:t>.</a:t>
            </a:r>
            <a:br>
              <a:rPr lang="en-US" sz="1600" dirty="0"/>
            </a:br>
            <a:endParaRPr lang="en-US" sz="1600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D7710-7838-4FED-AC9F-84250578A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0" y="5275064"/>
            <a:ext cx="11029615" cy="600556"/>
          </a:xfrm>
        </p:spPr>
        <p:txBody>
          <a:bodyPr>
            <a:noAutofit/>
          </a:bodyPr>
          <a:lstStyle/>
          <a:p>
            <a:pPr algn="r"/>
            <a:r>
              <a:rPr lang="si-LK" sz="1600" dirty="0">
                <a:solidFill>
                  <a:schemeClr val="bg1"/>
                </a:solidFill>
              </a:rPr>
              <a:t>දේශීය භාෂා තාක්ෂණ සහාය මධ්‍යස්ථානය</a:t>
            </a:r>
            <a:endParaRPr lang="en-US" sz="1600" dirty="0">
              <a:solidFill>
                <a:schemeClr val="bg1"/>
              </a:solidFill>
            </a:endParaRPr>
          </a:p>
          <a:p>
            <a:pPr algn="r"/>
            <a:r>
              <a:rPr lang="en-US" sz="1600" cap="none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info@helpcentre.lk</a:t>
            </a:r>
            <a:endParaRPr lang="en-US" sz="1600" cap="none" dirty="0">
              <a:solidFill>
                <a:schemeClr val="bg1"/>
              </a:solidFill>
            </a:endParaRPr>
          </a:p>
          <a:p>
            <a:pPr algn="r"/>
            <a:r>
              <a:rPr lang="en-US" sz="1600" cap="none" dirty="0">
                <a:solidFill>
                  <a:schemeClr val="bg1"/>
                </a:solidFill>
              </a:rPr>
              <a:t>0117024957</a:t>
            </a:r>
          </a:p>
        </p:txBody>
      </p:sp>
    </p:spTree>
    <p:extLst>
      <p:ext uri="{BB962C8B-B14F-4D97-AF65-F5344CB8AC3E}">
        <p14:creationId xmlns:p14="http://schemas.microsoft.com/office/powerpoint/2010/main" val="776858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05330-9D8A-4B67-AD92-FBAAC36F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D6AEA-AB7E-4623-B5CD-C0873C407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0334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si-LK" sz="2400" b="1" dirty="0">
                <a:solidFill>
                  <a:schemeClr val="bg1"/>
                </a:solidFill>
              </a:rPr>
              <a:t>යුනිකේත සඳහා කෙටි හැඳින්වීමක්</a:t>
            </a:r>
            <a:endParaRPr lang="en-US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r>
              <a:rPr lang="si-LK" dirty="0"/>
              <a:t>අතීතයේ දී පරිගණකය මත භාවිතා වූයේ ඉංග්‍රීසි භාෂාව පමණි</a:t>
            </a:r>
            <a:r>
              <a:rPr lang="en-US" dirty="0"/>
              <a:t>.</a:t>
            </a:r>
          </a:p>
          <a:p>
            <a:endParaRPr lang="si-LK" dirty="0"/>
          </a:p>
          <a:p>
            <a:r>
              <a:rPr lang="si-LK" dirty="0"/>
              <a:t>ඉංග්‍රීසි භාෂාව සඳහා වූ </a:t>
            </a:r>
            <a:r>
              <a:rPr lang="en-US" dirty="0"/>
              <a:t>ASCII (American Standard Code for Information Interchange) </a:t>
            </a:r>
            <a:r>
              <a:rPr lang="si-LK" dirty="0"/>
              <a:t>කේත වලට වෙනත් අකුරු හැඩයන් ආදේශ කිරීම මඟින් වෙනත් භාෂාවන්ට අදාළ අකුරු රටා නිර්මාණය </a:t>
            </a:r>
            <a:r>
              <a:rPr lang="en-US" dirty="0"/>
              <a:t> </a:t>
            </a:r>
            <a:r>
              <a:rPr lang="si-LK" dirty="0"/>
              <a:t>කරණ ලදී</a:t>
            </a:r>
            <a:r>
              <a:rPr lang="en-US" dirty="0"/>
              <a:t>.</a:t>
            </a:r>
            <a:endParaRPr lang="si-LK" dirty="0"/>
          </a:p>
          <a:p>
            <a:endParaRPr lang="en-US" dirty="0"/>
          </a:p>
          <a:p>
            <a:r>
              <a:rPr lang="si-LK" dirty="0"/>
              <a:t>මෙම </a:t>
            </a:r>
            <a:r>
              <a:rPr lang="en-US" dirty="0"/>
              <a:t>ASCII </a:t>
            </a:r>
            <a:r>
              <a:rPr lang="si-LK" dirty="0"/>
              <a:t>කේත වලට සිංහල අකුරු හැඩයන් ආදේශ කිරීම මඟින් සිංහල අකුරු රටාද නිර්මාණය </a:t>
            </a:r>
            <a:r>
              <a:rPr lang="en-US" dirty="0"/>
              <a:t> </a:t>
            </a:r>
            <a:r>
              <a:rPr lang="si-LK" dirty="0"/>
              <a:t>කරණ ලදී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si-LK" dirty="0"/>
              <a:t>නමුත් මෙම ක්‍රමයේදී අප භාවිත කරණ ලේඛණයේ භාවිතා වන සිංහල අකුරු වර්ගයම</a:t>
            </a:r>
            <a:r>
              <a:rPr lang="en-US" dirty="0"/>
              <a:t>,</a:t>
            </a:r>
            <a:r>
              <a:rPr lang="si-LK" dirty="0"/>
              <a:t> අනෙක් පරිශීලකයාගේ පරිගණකයේද තිබිය යුතුයි</a:t>
            </a:r>
            <a:r>
              <a:rPr lang="en-US" dirty="0"/>
              <a:t>. </a:t>
            </a:r>
            <a:r>
              <a:rPr lang="si-LK" dirty="0"/>
              <a:t>එමනිසා මෙය ප්‍රායෝගිකව පහසු කටයුත්තක් නොවිනි</a:t>
            </a:r>
            <a:r>
              <a:rPr lang="en-US" dirty="0"/>
              <a:t>.</a:t>
            </a:r>
            <a:r>
              <a:rPr lang="si-LK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si-LK" dirty="0"/>
              <a:t>යුනිකෝඩ්</a:t>
            </a:r>
            <a:r>
              <a:rPr lang="en-US" dirty="0"/>
              <a:t>(Unicode)</a:t>
            </a:r>
            <a:r>
              <a:rPr lang="si-LK" dirty="0"/>
              <a:t> භාවිතය මේ සඳහා විසඳුමක් ලෙස</a:t>
            </a:r>
            <a:r>
              <a:rPr lang="en-US" dirty="0"/>
              <a:t> </a:t>
            </a:r>
            <a:r>
              <a:rPr lang="si-LK" dirty="0"/>
              <a:t>සඳහන් කල හැකිය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si-LK" dirty="0"/>
          </a:p>
          <a:p>
            <a:pPr marL="0" indent="0">
              <a:buNone/>
            </a:pPr>
            <a:endParaRPr lang="si-LK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357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36E62-CD05-4C60-BB82-8AB2452D9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si-LK" sz="2400" b="1" dirty="0"/>
              <a:t>හැඳින්වීම</a:t>
            </a:r>
            <a:r>
              <a:rPr lang="en-US" sz="2400" b="1" dirty="0"/>
              <a:t> </a:t>
            </a:r>
            <a:r>
              <a:rPr lang="si-LK" sz="2400" b="1" dirty="0"/>
              <a:t>ඉදිරියට</a:t>
            </a:r>
            <a:r>
              <a:rPr lang="en-US" sz="2400" b="1" dirty="0"/>
              <a:t>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5AE15-93ED-45B3-9F71-DBF70693C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52905"/>
            <a:ext cx="11029615" cy="4230937"/>
          </a:xfrm>
        </p:spPr>
        <p:txBody>
          <a:bodyPr>
            <a:noAutofit/>
          </a:bodyPr>
          <a:lstStyle/>
          <a:p>
            <a:endParaRPr lang="si-LK" dirty="0"/>
          </a:p>
          <a:p>
            <a:r>
              <a:rPr lang="si-LK" dirty="0"/>
              <a:t>යුනිකෝඩ් මඟින් සියලුම භාෂාවන්ගේ සෑම අකුරක් සඳහාම ඊට ආවේණික වූ කේතයක් ලබා දෙනු ලැබේ</a:t>
            </a:r>
            <a:r>
              <a:rPr lang="en-US" dirty="0"/>
              <a:t>.</a:t>
            </a:r>
            <a:r>
              <a:rPr lang="si-LK" dirty="0"/>
              <a:t>  මෙහිදී කුමන උපාංගයක්</a:t>
            </a:r>
            <a:r>
              <a:rPr lang="en-US" dirty="0"/>
              <a:t>,</a:t>
            </a:r>
            <a:r>
              <a:rPr lang="si-LK" dirty="0"/>
              <a:t> යෙදුමක් භාවිතා කලද යුනිකෝඩ් මඟින් මෙම අනන්‍ය වූ කේතය ලබා දෙනු ලැබේ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si-LK" dirty="0"/>
              <a:t>යුනිකේත ක්‍රමය තුල 3456 සිට 3583</a:t>
            </a:r>
            <a:r>
              <a:rPr lang="en-US" dirty="0"/>
              <a:t> (0D80–0DFF)</a:t>
            </a:r>
            <a:r>
              <a:rPr lang="si-LK" dirty="0"/>
              <a:t> දක්වා අතර පරාසය සිංහල අකුරු නිරූපණය සඳහා යොදා ගැනෙයි</a:t>
            </a:r>
            <a:r>
              <a:rPr lang="en-US" dirty="0"/>
              <a:t>.</a:t>
            </a:r>
            <a:r>
              <a:rPr lang="si-LK" dirty="0"/>
              <a:t> මෙහිදී ඔබ භාවිතා කරණ යතුරු පුවරැවේ සිංහල හෝ ඉංග්‍රීසි අකුරු මුද්‍රිත වුවද</a:t>
            </a:r>
            <a:r>
              <a:rPr lang="en-US" dirty="0"/>
              <a:t>,</a:t>
            </a:r>
            <a:r>
              <a:rPr lang="si-LK" dirty="0"/>
              <a:t> යුනිකෝඩ් භාවිතා කිරීමෙන් සිංහල භාෂාව යතුරු ලියනය කරන විට යතුරු පුවරුවෙන් පරිගණකයට විධාන ලබා දෙන්නේ සිංහල කේත පරාසය තුල සිටයි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si-LK" dirty="0"/>
              <a:t>උදාහරණයක් ලෙස</a:t>
            </a:r>
            <a:r>
              <a:rPr lang="en-US" dirty="0"/>
              <a:t> </a:t>
            </a:r>
            <a:r>
              <a:rPr lang="si-LK" dirty="0"/>
              <a:t>සිංහල කේත පරාසය තුල සිට</a:t>
            </a:r>
            <a:r>
              <a:rPr lang="en-US" dirty="0"/>
              <a:t> “</a:t>
            </a:r>
            <a:r>
              <a:rPr lang="si-LK" dirty="0"/>
              <a:t>ආයුබෝවන්</a:t>
            </a:r>
            <a:r>
              <a:rPr lang="en-US" dirty="0"/>
              <a:t>”</a:t>
            </a:r>
            <a:r>
              <a:rPr lang="si-LK" dirty="0"/>
              <a:t> වචනය පරිගණකය තුල නිරූපණය කිරීමට</a:t>
            </a:r>
            <a:r>
              <a:rPr lang="en-US" dirty="0"/>
              <a:t>,</a:t>
            </a:r>
            <a:r>
              <a:rPr lang="si-LK" dirty="0"/>
              <a:t> යතුරු පුවරුවේ එම අකුරු වලට අදාල යතුරු භාවිතා කල යුතුයි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si-LK" dirty="0"/>
              <a:t>මෙහිදී </a:t>
            </a:r>
            <a:r>
              <a:rPr lang="en-US" dirty="0"/>
              <a:t>Iskoola Pota , </a:t>
            </a:r>
            <a:r>
              <a:rPr lang="en-US" dirty="0" err="1"/>
              <a:t>BhashitaComplex</a:t>
            </a:r>
            <a:r>
              <a:rPr lang="en-US" dirty="0"/>
              <a:t> </a:t>
            </a:r>
            <a:r>
              <a:rPr lang="si-LK" dirty="0"/>
              <a:t>ආදිය සිංහල යුනිකෝඩ් අකුරු</a:t>
            </a:r>
            <a:r>
              <a:rPr lang="en-US" dirty="0"/>
              <a:t> </a:t>
            </a:r>
            <a:r>
              <a:rPr lang="si-LK" dirty="0"/>
              <a:t>යතුරු ලියනය සඳහා</a:t>
            </a:r>
            <a:r>
              <a:rPr lang="en-US" dirty="0"/>
              <a:t> </a:t>
            </a:r>
            <a:r>
              <a:rPr lang="si-LK" dirty="0"/>
              <a:t>භාවිතා කල</a:t>
            </a:r>
            <a:r>
              <a:rPr lang="en-US" dirty="0"/>
              <a:t> </a:t>
            </a:r>
            <a:r>
              <a:rPr lang="si-LK" dirty="0"/>
              <a:t>හැකියි</a:t>
            </a:r>
            <a:r>
              <a:rPr lang="en-US" dirty="0"/>
              <a:t>.</a:t>
            </a:r>
            <a:endParaRPr lang="si-LK" dirty="0"/>
          </a:p>
          <a:p>
            <a:endParaRPr lang="si-LK" dirty="0"/>
          </a:p>
        </p:txBody>
      </p:sp>
    </p:spTree>
    <p:extLst>
      <p:ext uri="{BB962C8B-B14F-4D97-AF65-F5344CB8AC3E}">
        <p14:creationId xmlns:p14="http://schemas.microsoft.com/office/powerpoint/2010/main" val="1410105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33505-8EAD-4870-A983-80E23DEB3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i-LK" sz="2400" b="1" dirty="0"/>
              <a:t>යුනිකේත භාවිතා කිරීමේ ඇති වාසි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B793D-46B9-4583-A129-8E775D583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5"/>
            <a:ext cx="11029615" cy="4209671"/>
          </a:xfrm>
        </p:spPr>
        <p:txBody>
          <a:bodyPr>
            <a:normAutofit lnSpcReduction="10000"/>
          </a:bodyPr>
          <a:lstStyle/>
          <a:p>
            <a:r>
              <a:rPr lang="si-LK" dirty="0"/>
              <a:t>භාවිතා වන උපාංගයේ ඕනෑම තැනක තම භාෂාව භාවිතා කිරීමට හැකි වීම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si-LK" dirty="0"/>
              <a:t>සිංහලෙන් යතුරු ලියනය කරණ ලද ලියවිල්ලක වචන සෙවීමේ පහසුවත්</a:t>
            </a:r>
            <a:r>
              <a:rPr lang="en-US" dirty="0"/>
              <a:t>,</a:t>
            </a:r>
            <a:r>
              <a:rPr lang="si-LK" dirty="0"/>
              <a:t> එම වචන සඳහා වෙනත් වචන ප්‍රතිස්ථාපනය කිරීමේ පහසුවත් ලැබීම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si-LK" dirty="0"/>
              <a:t>වචන ගොනුවක් අකාරාදි පිළිවෙලට සකස් කර ගැනීමේ හැකියාව තිබීම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si-LK" dirty="0"/>
              <a:t>පරිගණකයේ ඇති අයිකන(</a:t>
            </a:r>
            <a:r>
              <a:rPr lang="en-US" dirty="0"/>
              <a:t>icon</a:t>
            </a:r>
            <a:r>
              <a:rPr lang="si-LK" dirty="0"/>
              <a:t>)</a:t>
            </a:r>
            <a:r>
              <a:rPr lang="en-US" dirty="0"/>
              <a:t> </a:t>
            </a:r>
            <a:r>
              <a:rPr lang="si-LK" dirty="0"/>
              <a:t>සහ ෆෝල්ඩර්(</a:t>
            </a:r>
            <a:r>
              <a:rPr lang="en-US" dirty="0"/>
              <a:t>folder</a:t>
            </a:r>
            <a:r>
              <a:rPr lang="si-LK" dirty="0"/>
              <a:t>)</a:t>
            </a:r>
            <a:r>
              <a:rPr lang="en-US" dirty="0"/>
              <a:t> </a:t>
            </a:r>
            <a:r>
              <a:rPr lang="si-LK" dirty="0"/>
              <a:t>මෙන්ම</a:t>
            </a:r>
            <a:r>
              <a:rPr lang="en-US" dirty="0"/>
              <a:t> </a:t>
            </a:r>
            <a:r>
              <a:rPr lang="si-LK" dirty="0"/>
              <a:t>ආරම්භක මෙනුවද සිංහල භාෂාවෙන් නම් කර ගැනීමට හැකි වීම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si-LK" dirty="0"/>
              <a:t>අන්තර්ඡාලය තුල විවිධ වෙබ් අඩවි</a:t>
            </a:r>
            <a:r>
              <a:rPr lang="en-US" dirty="0"/>
              <a:t> </a:t>
            </a:r>
            <a:r>
              <a:rPr lang="si-LK" dirty="0"/>
              <a:t>මෙන්ම සමාඡ ඡාල මාධ්‍යයන් වලද මේ</a:t>
            </a:r>
            <a:r>
              <a:rPr lang="en-US" dirty="0"/>
              <a:t> </a:t>
            </a:r>
            <a:r>
              <a:rPr lang="si-LK" dirty="0"/>
              <a:t> වන විට සිංහල භාෂාව ඉතා පහසුවෙන්</a:t>
            </a:r>
            <a:r>
              <a:rPr lang="en-US" dirty="0"/>
              <a:t> </a:t>
            </a:r>
            <a:r>
              <a:rPr lang="si-LK" dirty="0"/>
              <a:t>භාවිතා කිරීමේ හැකියාව  තිබීම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418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36F6DB7-CF8D-494A-82F6-13B58DCA9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7E5194-6E82-4A44-99C3-FE7D87F34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2E7020-DA0C-4D18-AB75-AA8DB0E6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110" y="826346"/>
            <a:ext cx="3171905" cy="1013800"/>
          </a:xfrm>
        </p:spPr>
        <p:txBody>
          <a:bodyPr>
            <a:normAutofit/>
          </a:bodyPr>
          <a:lstStyle/>
          <a:p>
            <a:r>
              <a:rPr lang="si-LK" sz="2400" b="1">
                <a:solidFill>
                  <a:srgbClr val="FFFFFF"/>
                </a:solidFill>
              </a:rPr>
              <a:t>සිංහල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si-LK" sz="2400" b="1">
                <a:solidFill>
                  <a:srgbClr val="FFFFFF"/>
                </a:solidFill>
              </a:rPr>
              <a:t>අක්ෂර සඳහා ඇති යුනිකේත</a:t>
            </a:r>
            <a:endParaRPr lang="en-US" sz="2400" b="1" dirty="0">
              <a:solidFill>
                <a:srgbClr val="FFFFFF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9FCC1E1-84D3-494D-A0A0-286AFA1C3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E09E90-FF79-402E-AF01-97A279BEA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C6946F8-4B9B-4C51-9F51-2DB377392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B3D2B3D-A285-438C-A344-AED3E46A0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294D18C-2964-4044-B6BB-6A9D9CD52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110" y="2052084"/>
            <a:ext cx="3033249" cy="4348716"/>
          </a:xfrm>
        </p:spPr>
        <p:txBody>
          <a:bodyPr anchor="t">
            <a:normAutofit/>
          </a:bodyPr>
          <a:lstStyle/>
          <a:p>
            <a:pPr algn="just"/>
            <a:r>
              <a:rPr lang="si-LK" dirty="0">
                <a:solidFill>
                  <a:srgbClr val="FFFFFF"/>
                </a:solidFill>
              </a:rPr>
              <a:t>මෙහි දක්වා ඇත්තේ සිංහල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si-LK" dirty="0">
                <a:solidFill>
                  <a:srgbClr val="FFFFFF"/>
                </a:solidFill>
              </a:rPr>
              <a:t>අක්ෂර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si-LK" dirty="0">
                <a:solidFill>
                  <a:srgbClr val="FFFFFF"/>
                </a:solidFill>
              </a:rPr>
              <a:t>සඳහා ඇති යුනිකේතයි</a:t>
            </a:r>
            <a:r>
              <a:rPr lang="en-US" dirty="0">
                <a:solidFill>
                  <a:srgbClr val="FFFFFF"/>
                </a:solidFill>
              </a:rPr>
              <a:t>. </a:t>
            </a:r>
            <a:r>
              <a:rPr lang="si-LK" dirty="0">
                <a:solidFill>
                  <a:srgbClr val="FFFFFF"/>
                </a:solidFill>
              </a:rPr>
              <a:t>මෙම පරාසය</a:t>
            </a:r>
            <a:r>
              <a:rPr lang="en-US" dirty="0">
                <a:solidFill>
                  <a:srgbClr val="FFFFFF"/>
                </a:solidFill>
              </a:rPr>
              <a:t> 0D80 – 0DFF </a:t>
            </a:r>
            <a:r>
              <a:rPr lang="si-LK" dirty="0">
                <a:solidFill>
                  <a:srgbClr val="FFFFFF"/>
                </a:solidFill>
              </a:rPr>
              <a:t>දක්වා විහිදේ</a:t>
            </a:r>
            <a:r>
              <a:rPr lang="en-US" dirty="0">
                <a:solidFill>
                  <a:srgbClr val="FFFFFF"/>
                </a:solidFill>
              </a:rPr>
              <a:t>.</a:t>
            </a:r>
          </a:p>
          <a:p>
            <a:pPr marL="0" indent="0" algn="just">
              <a:buNone/>
            </a:pPr>
            <a:endParaRPr lang="en-US" b="1" dirty="0">
              <a:solidFill>
                <a:srgbClr val="FFFFFF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F121C72-F4DA-4F61-A9AD-3D68B65C5F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232"/>
          <a:stretch/>
        </p:blipFill>
        <p:spPr>
          <a:xfrm>
            <a:off x="4119092" y="614408"/>
            <a:ext cx="7959494" cy="561177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95143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636F6DB7-CF8D-494A-82F6-13B58DCA98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B7E5194-6E82-4A44-99C3-FE7D87F34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14407"/>
            <a:ext cx="3707477" cy="561177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FD2EA5-C67F-4143-908A-8971EA306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110" y="826346"/>
            <a:ext cx="3171905" cy="1013800"/>
          </a:xfrm>
        </p:spPr>
        <p:txBody>
          <a:bodyPr>
            <a:normAutofit/>
          </a:bodyPr>
          <a:lstStyle/>
          <a:p>
            <a:r>
              <a:rPr lang="si-LK" sz="2400" b="1" dirty="0">
                <a:solidFill>
                  <a:srgbClr val="FFFFFF"/>
                </a:solidFill>
              </a:rPr>
              <a:t>යතුරු පුවරුවේ සැකැස්ම</a:t>
            </a:r>
            <a:endParaRPr lang="en-US" sz="2400" b="1" dirty="0">
              <a:solidFill>
                <a:srgbClr val="FFFFFF"/>
              </a:solidFill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49FCC1E1-84D3-494D-A0A0-286AFA1C3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6E09E90-FF79-402E-AF01-97A279BEAD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EC6946F8-4B9B-4C51-9F51-2DB377392C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B3D2B3D-A285-438C-A344-AED3E46A07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9FC4BA34-D35E-4CA6-AC52-74C17DE12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490" y="2175425"/>
            <a:ext cx="3033249" cy="3856229"/>
          </a:xfrm>
        </p:spPr>
        <p:txBody>
          <a:bodyPr anchor="t">
            <a:normAutofit/>
          </a:bodyPr>
          <a:lstStyle/>
          <a:p>
            <a:pPr algn="just"/>
            <a:r>
              <a:rPr lang="si-LK" dirty="0">
                <a:solidFill>
                  <a:srgbClr val="FFFFFF"/>
                </a:solidFill>
              </a:rPr>
              <a:t>මෙහි දක්වා ඇත්තේ සිංහල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si-LK" dirty="0">
                <a:solidFill>
                  <a:srgbClr val="FFFFFF"/>
                </a:solidFill>
              </a:rPr>
              <a:t>අක්ෂර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si-LK" dirty="0">
                <a:solidFill>
                  <a:srgbClr val="FFFFFF"/>
                </a:solidFill>
              </a:rPr>
              <a:t>වලට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si-LK" dirty="0">
                <a:solidFill>
                  <a:srgbClr val="FFFFFF"/>
                </a:solidFill>
              </a:rPr>
              <a:t>අදාලව විඡේසේකර යතුරු පුවරුවේ සැකැස්මයි</a:t>
            </a:r>
            <a:r>
              <a:rPr lang="en-US" dirty="0">
                <a:solidFill>
                  <a:srgbClr val="FFFFFF"/>
                </a:solidFill>
              </a:rPr>
              <a:t>.</a:t>
            </a:r>
          </a:p>
        </p:txBody>
      </p:sp>
      <p:pic>
        <p:nvPicPr>
          <p:cNvPr id="18" name="Content Placeholder 17">
            <a:extLst>
              <a:ext uri="{FF2B5EF4-FFF2-40B4-BE49-F238E27FC236}">
                <a16:creationId xmlns:a16="http://schemas.microsoft.com/office/drawing/2014/main" id="{476FDAEF-7B4C-4357-A084-B7CD2C9A2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230" y="1493135"/>
            <a:ext cx="7370237" cy="4201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400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208DF-283B-4636-BC3F-E77CB136C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i-LK" sz="2400" b="1" dirty="0"/>
              <a:t>දේශීය භාෂා තාක්ෂණ සහාය මධ්‍යස්ථානයෙන් සිංහල යුනිකෝඩ් සම්බන්ධව ඉදිරිපත් කර ඇති කෙටි වීඩියෝ</a:t>
            </a:r>
            <a:endParaRPr lang="en-US" sz="2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14F48-9366-43F1-A36A-DCABFC8C1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880062"/>
          </a:xfrm>
        </p:spPr>
        <p:txBody>
          <a:bodyPr>
            <a:normAutofit fontScale="92500" lnSpcReduction="10000"/>
          </a:bodyPr>
          <a:lstStyle/>
          <a:p>
            <a:r>
              <a:rPr lang="si-LK" dirty="0"/>
              <a:t>වින්ඩෝස් 10 මෙහෙයුම් පද්ධතිය තුළ සිංහල යුනිකෝඩ් අකුරු ස්ථාපනය කරණ ආකාරය </a:t>
            </a:r>
            <a:r>
              <a:rPr lang="en-US" dirty="0">
                <a:hlinkClick r:id="rId2"/>
              </a:rPr>
              <a:t>https://www.youtube.com/watch?v=9aOY-RGErGQ&amp;t=2s</a:t>
            </a:r>
            <a:endParaRPr lang="si-LK" dirty="0"/>
          </a:p>
          <a:p>
            <a:pPr marL="0" indent="0">
              <a:buNone/>
            </a:pPr>
            <a:endParaRPr lang="si-LK" dirty="0">
              <a:hlinkClick r:id="rId3"/>
            </a:endParaRPr>
          </a:p>
          <a:p>
            <a:r>
              <a:rPr lang="si-LK" dirty="0"/>
              <a:t>වින්ඩෝස් 7 මෙහෙයුම් පද්ධතිය තුළ සිංහල යුනිකෝඩ් අකුරු ස්ථාපනය කරණ ආකාරය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si-LK" dirty="0"/>
              <a:t> </a:t>
            </a:r>
            <a:r>
              <a:rPr lang="en-US" dirty="0">
                <a:hlinkClick r:id="rId3"/>
              </a:rPr>
              <a:t>https://www.youtube.com/watch?v=q-To9GINLuM&amp;t=6s</a:t>
            </a:r>
            <a:endParaRPr lang="si-LK" dirty="0"/>
          </a:p>
          <a:p>
            <a:endParaRPr lang="si-LK" dirty="0"/>
          </a:p>
          <a:p>
            <a:r>
              <a:rPr lang="si-LK" dirty="0"/>
              <a:t>එමෙන්ම අපගේ යූ ටියුබ් නාලිකාව හරහා සිංහල යුනිකෝඩ් භාවිතා කිරීමේදී ඇතිවන ගැටලු විසඳීමට අදාලව කෙටි වීඩියෝ කිහිපයක් ඇත</a:t>
            </a:r>
            <a:r>
              <a:rPr lang="en-US" dirty="0"/>
              <a:t>. </a:t>
            </a:r>
            <a:r>
              <a:rPr lang="si-LK" dirty="0"/>
              <a:t> </a:t>
            </a:r>
          </a:p>
          <a:p>
            <a:endParaRPr lang="si-LK" dirty="0"/>
          </a:p>
          <a:p>
            <a:r>
              <a:rPr lang="si-LK" dirty="0"/>
              <a:t>දේශීය භාෂා තාක්ෂණ සහාය මධ්‍යස්ථානයේ යූ ටියුබ් නාලිකාව</a:t>
            </a:r>
            <a:r>
              <a:rPr lang="en-US" dirty="0"/>
              <a:t> - </a:t>
            </a:r>
            <a:r>
              <a:rPr lang="si-LK" dirty="0"/>
              <a:t> </a:t>
            </a:r>
            <a:r>
              <a:rPr lang="en-US" dirty="0"/>
              <a:t>Local Language Technical Help Centre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si-LK" dirty="0"/>
              <a:t> </a:t>
            </a:r>
            <a:r>
              <a:rPr lang="en-US" dirty="0">
                <a:hlinkClick r:id="rId4"/>
              </a:rPr>
              <a:t>https://www.youtube.com/channel/UCR9nKvFZypuLSwHZLY8nUtA</a:t>
            </a:r>
            <a:endParaRPr lang="si-LK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742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0F65D-44EF-408D-B848-E12B1CE96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21" y="2694468"/>
            <a:ext cx="11029616" cy="1388434"/>
          </a:xfrm>
        </p:spPr>
        <p:txBody>
          <a:bodyPr>
            <a:normAutofit/>
          </a:bodyPr>
          <a:lstStyle/>
          <a:p>
            <a:pPr algn="ctr"/>
            <a:r>
              <a:rPr lang="si-LK" sz="3600" b="1" dirty="0"/>
              <a:t>ඔබ සැමට ස්තුතියි</a:t>
            </a:r>
            <a:r>
              <a:rPr lang="en-US" sz="36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647064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1649</Words>
  <Application>Microsoft Office PowerPoint</Application>
  <PresentationFormat>Widescreen</PresentationFormat>
  <Paragraphs>53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Gill Sans MT</vt:lpstr>
      <vt:lpstr>Wingdings 2</vt:lpstr>
      <vt:lpstr>Dividend</vt:lpstr>
      <vt:lpstr>සිංහල යුනිකේත භාවිතය  මෙහි අන්තර්ගතව ඇත්තේ සිංහල යුනිකේත වලට අදාල මූලික හැදින්වීමක් සහ එහි ඇති මූලික ප්‍රයෝඡනයි. </vt:lpstr>
      <vt:lpstr>    </vt:lpstr>
      <vt:lpstr>හැඳින්වීම ඉදිරියට…</vt:lpstr>
      <vt:lpstr>යුනිකේත භාවිතා කිරීමේ ඇති වාසි</vt:lpstr>
      <vt:lpstr>සිංහල අක්ෂර සඳහා ඇති යුනිකේත</vt:lpstr>
      <vt:lpstr>යතුරු පුවරුවේ සැකැස්ම</vt:lpstr>
      <vt:lpstr>දේශීය භාෂා තාක්ෂණ සහාය මධ්‍යස්ථානයෙන් සිංහල යුනිකෝඩ් සම්බන්ධව ඉදිරිපත් කර ඇති කෙටි වීඩියෝ</vt:lpstr>
      <vt:lpstr>ඔබ සැමට ස්තුතියි.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UComputers</dc:creator>
  <cp:lastModifiedBy>UComputers</cp:lastModifiedBy>
  <cp:revision>15</cp:revision>
  <dcterms:created xsi:type="dcterms:W3CDTF">2019-11-21T05:24:00Z</dcterms:created>
  <dcterms:modified xsi:type="dcterms:W3CDTF">2019-11-27T06:46:14Z</dcterms:modified>
</cp:coreProperties>
</file>