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6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0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4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8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5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2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5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3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46FB6DD-620A-4198-B2E6-82C70A4F99C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7DA8F9-63BA-4A34-82F4-CE5F8FCA43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547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elpcentre.l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-To9GINLuM&amp;t=6s" TargetMode="External"/><Relationship Id="rId2" Type="http://schemas.openxmlformats.org/officeDocument/2006/relationships/hyperlink" Target="https://www.youtube.com/watch?time_continue=14&amp;v=BtVpOtRv4Zw&amp;feature=emb_log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hannel/UCR9nKvFZypuLSwHZLY8nUtA" TargetMode="External"/><Relationship Id="rId4" Type="http://schemas.openxmlformats.org/officeDocument/2006/relationships/hyperlink" Target="https://www.youtube.com/watch?time_continue=18&amp;v=JbHh7750wCc&amp;feature=emb_log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CC90F0-ED7D-484A-9C80-C2C034C8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082376"/>
            <a:ext cx="11029615" cy="1497507"/>
          </a:xfrm>
        </p:spPr>
        <p:txBody>
          <a:bodyPr>
            <a:normAutofit/>
          </a:bodyPr>
          <a:lstStyle/>
          <a:p>
            <a:pPr algn="ctr"/>
            <a:r>
              <a:rPr lang="si-LK" sz="2400" b="1" dirty="0" smtClean="0"/>
              <a:t>ස</a:t>
            </a:r>
            <a:r>
              <a:rPr lang="si-LK" sz="2400" b="1" dirty="0"/>
              <a:t>ිංහල ස්පර්ශක අක්ෂර</a:t>
            </a:r>
            <a:r>
              <a:rPr lang="en-US" sz="2400" b="1" dirty="0"/>
              <a:t> </a:t>
            </a:r>
            <a:r>
              <a:rPr lang="si-LK" sz="2400" b="1" dirty="0" smtClean="0"/>
              <a:t>භ</a:t>
            </a:r>
            <a:r>
              <a:rPr lang="si-LK" sz="2400" b="1" dirty="0"/>
              <a:t>ාවිතා </a:t>
            </a:r>
            <a:r>
              <a:rPr lang="si-LK" sz="2400" b="1" dirty="0" smtClean="0"/>
              <a:t>කරන </a:t>
            </a:r>
            <a:r>
              <a:rPr lang="si-LK" sz="2400" b="1" dirty="0"/>
              <a:t>ආකාරය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D1E6A4A-C3B5-449E-9726-5211EAAF1FB1}"/>
              </a:ext>
            </a:extLst>
          </p:cNvPr>
          <p:cNvSpPr txBox="1"/>
          <p:nvPr/>
        </p:nvSpPr>
        <p:spPr>
          <a:xfrm>
            <a:off x="5413343" y="5335818"/>
            <a:ext cx="60944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i-LK" sz="1800" dirty="0">
                <a:solidFill>
                  <a:schemeClr val="bg1"/>
                </a:solidFill>
              </a:rPr>
              <a:t>දේශීය භාෂා තාක්ෂණ සහාය මධ්‍යස්ථානය</a:t>
            </a:r>
            <a:endParaRPr lang="en-US" sz="1800" dirty="0">
              <a:solidFill>
                <a:schemeClr val="bg1"/>
              </a:solidFill>
            </a:endParaRPr>
          </a:p>
          <a:p>
            <a:pPr algn="r"/>
            <a:r>
              <a:rPr lang="en-US" sz="1800" cap="none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info@helpcentre.lk</a:t>
            </a:r>
            <a:endParaRPr lang="en-US" sz="1800" cap="none" dirty="0">
              <a:solidFill>
                <a:schemeClr val="bg1"/>
              </a:solidFill>
            </a:endParaRPr>
          </a:p>
          <a:p>
            <a:pPr algn="r"/>
            <a:r>
              <a:rPr lang="en-US" sz="1800" cap="none" dirty="0">
                <a:solidFill>
                  <a:schemeClr val="bg1"/>
                </a:solidFill>
              </a:rPr>
              <a:t>0117024957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5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4DBC8D-3DF9-4C50-8152-E18574E9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sz="2400" b="1" dirty="0">
                <a:solidFill>
                  <a:schemeClr val="bg1"/>
                </a:solidFill>
              </a:rPr>
              <a:t>හැඳින්වීම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D4DA206-2A30-4AAB-81DC-7CBD351A557B}"/>
              </a:ext>
            </a:extLst>
          </p:cNvPr>
          <p:cNvSpPr txBox="1"/>
          <p:nvPr/>
        </p:nvSpPr>
        <p:spPr>
          <a:xfrm>
            <a:off x="461913" y="2262433"/>
            <a:ext cx="11283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/>
              <a:t>මෙහිදී මුලිකවම වින්ඩෝස්</a:t>
            </a:r>
            <a:r>
              <a:rPr lang="en-US" dirty="0"/>
              <a:t> </a:t>
            </a:r>
            <a:r>
              <a:rPr lang="si-LK" dirty="0" smtClean="0"/>
              <a:t>ම</a:t>
            </a:r>
            <a:r>
              <a:rPr lang="si-LK" dirty="0"/>
              <a:t>ෙහෙයුම් පද්ධති තුල සිං</a:t>
            </a:r>
            <a:r>
              <a:rPr lang="si-LK" dirty="0" smtClean="0"/>
              <a:t>හල </a:t>
            </a:r>
            <a:r>
              <a:rPr lang="si-LK" dirty="0"/>
              <a:t>ස්පර්ශක අක්ෂර භාවිතා කරන ආකා</a:t>
            </a:r>
            <a:r>
              <a:rPr lang="si-LK" dirty="0" smtClean="0"/>
              <a:t>රය</a:t>
            </a:r>
            <a:r>
              <a:rPr lang="en-US" dirty="0" smtClean="0"/>
              <a:t> </a:t>
            </a:r>
            <a:r>
              <a:rPr lang="si-LK" dirty="0" smtClean="0"/>
              <a:t>හදුන්වා දෙනු ලැබේ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si-LK" dirty="0" smtClean="0"/>
              <a:t>සම</a:t>
            </a:r>
            <a:r>
              <a:rPr lang="si-LK" dirty="0"/>
              <a:t>්මත සිංහල යතුරුපුවරු පිරිසැලසු</a:t>
            </a:r>
            <a:r>
              <a:rPr lang="si-LK" dirty="0" smtClean="0"/>
              <a:t>ම</a:t>
            </a:r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  <a:p>
            <a:r>
              <a:rPr lang="en-US" dirty="0" smtClean="0"/>
              <a:t>2) </a:t>
            </a:r>
            <a:r>
              <a:rPr lang="si-LK" dirty="0"/>
              <a:t>සිංහල  ස්පර්ශක අක්</a:t>
            </a:r>
            <a:r>
              <a:rPr lang="si-LK" dirty="0" smtClean="0"/>
              <a:t>ෂර</a:t>
            </a:r>
            <a:r>
              <a:rPr lang="en-US" dirty="0" smtClean="0"/>
              <a:t> </a:t>
            </a:r>
            <a:r>
              <a:rPr lang="si-LK" dirty="0"/>
              <a:t>සහ ඒවා</a:t>
            </a:r>
            <a:r>
              <a:rPr lang="en-US" dirty="0" smtClean="0"/>
              <a:t> </a:t>
            </a:r>
            <a:r>
              <a:rPr lang="si-LK" dirty="0"/>
              <a:t>යතුරු ලියනය කරන ආකාරය </a:t>
            </a:r>
            <a:endParaRPr lang="ta-IN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si-LK" dirty="0"/>
              <a:t>සිංහල ස්පර්ශක අක්ෂර බහුලව භාවීතා වන්නේ පාලි සහ සංස්කෘත භාෂා වලද</a:t>
            </a:r>
            <a:r>
              <a:rPr lang="si-LK" dirty="0" smtClean="0"/>
              <a:t>ී</a:t>
            </a:r>
            <a:r>
              <a:rPr lang="en-US" dirty="0" smtClean="0"/>
              <a:t> </a:t>
            </a:r>
            <a:r>
              <a:rPr lang="si-LK" dirty="0" smtClean="0"/>
              <a:t>ය</a:t>
            </a:r>
            <a:r>
              <a:rPr lang="en-US" dirty="0" smtClean="0"/>
              <a:t>. </a:t>
            </a:r>
            <a:r>
              <a:rPr lang="si-LK" dirty="0"/>
              <a:t>මෙහිදී භාවිත </a:t>
            </a:r>
            <a:r>
              <a:rPr lang="si-LK" dirty="0" smtClean="0"/>
              <a:t>කර</a:t>
            </a:r>
            <a:r>
              <a:rPr lang="en-US" dirty="0" smtClean="0"/>
              <a:t> </a:t>
            </a:r>
            <a:r>
              <a:rPr lang="si-LK" dirty="0" smtClean="0"/>
              <a:t>ඇත</a:t>
            </a:r>
            <a:r>
              <a:rPr lang="si-LK" dirty="0"/>
              <a:t>්තේ </a:t>
            </a:r>
            <a:r>
              <a:rPr lang="en-US" dirty="0" err="1"/>
              <a:t>BhashitaComplex</a:t>
            </a:r>
            <a:r>
              <a:rPr lang="en-US" dirty="0"/>
              <a:t> </a:t>
            </a:r>
            <a:r>
              <a:rPr lang="si-LK" dirty="0" smtClean="0"/>
              <a:t>ය</a:t>
            </a:r>
            <a:r>
              <a:rPr lang="ta-IN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7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CB9CE4-5740-477A-B048-D101F4ABB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57" y="478153"/>
            <a:ext cx="11029616" cy="101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1) </a:t>
            </a:r>
            <a:r>
              <a:rPr lang="si-LK" sz="2400" dirty="0" smtClean="0"/>
              <a:t>සම</a:t>
            </a:r>
            <a:r>
              <a:rPr lang="si-LK" sz="2400" dirty="0"/>
              <a:t>්මත සිංහල යතුරුපුවරු පිරිසැලසුම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7C8DC15-1631-4DB5-AE32-6455F77A1D71}"/>
              </a:ext>
            </a:extLst>
          </p:cNvPr>
          <p:cNvSpPr txBox="1"/>
          <p:nvPr/>
        </p:nvSpPr>
        <p:spPr>
          <a:xfrm>
            <a:off x="454057" y="2069033"/>
            <a:ext cx="112838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si-LK" dirty="0" smtClean="0"/>
              <a:t>පහත </a:t>
            </a:r>
            <a:r>
              <a:rPr lang="si-LK" dirty="0"/>
              <a:t>දක්වා ඇත්ත</a:t>
            </a:r>
            <a:r>
              <a:rPr lang="si-LK" dirty="0" smtClean="0"/>
              <a:t>ේ</a:t>
            </a:r>
            <a:r>
              <a:rPr lang="en-US" dirty="0" smtClean="0"/>
              <a:t> </a:t>
            </a:r>
            <a:r>
              <a:rPr lang="si-LK" dirty="0"/>
              <a:t>සම්</a:t>
            </a:r>
            <a:r>
              <a:rPr lang="si-LK" dirty="0" smtClean="0"/>
              <a:t>මත</a:t>
            </a:r>
            <a:r>
              <a:rPr lang="en-US" dirty="0"/>
              <a:t> </a:t>
            </a:r>
            <a:r>
              <a:rPr lang="si-LK" dirty="0"/>
              <a:t>විජේසේ</a:t>
            </a:r>
            <a:r>
              <a:rPr lang="si-LK" dirty="0" smtClean="0"/>
              <a:t>කර </a:t>
            </a:r>
            <a:r>
              <a:rPr lang="si-LK" dirty="0"/>
              <a:t>සිංහල යතුරුපුවරු පිරිසැලසුමේ ආකෘතියක</a:t>
            </a:r>
            <a:r>
              <a:rPr lang="si-LK" dirty="0" smtClean="0"/>
              <a:t>ි</a:t>
            </a:r>
            <a:r>
              <a:rPr lang="en-US" dirty="0" smtClean="0"/>
              <a:t>.</a:t>
            </a:r>
            <a:r>
              <a:rPr lang="si-LK" dirty="0" smtClean="0"/>
              <a:t> </a:t>
            </a:r>
            <a:r>
              <a:rPr lang="en-US" dirty="0" smtClean="0"/>
              <a:t>(</a:t>
            </a:r>
            <a:r>
              <a:rPr lang="si-LK" dirty="0" smtClean="0"/>
              <a:t>රූප සටහන</a:t>
            </a:r>
            <a:r>
              <a:rPr lang="en-US" dirty="0" smtClean="0"/>
              <a:t> 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D32B5B7-C936-4D6E-BD88-64A9C8A2A944}"/>
              </a:ext>
            </a:extLst>
          </p:cNvPr>
          <p:cNvSpPr txBox="1"/>
          <p:nvPr/>
        </p:nvSpPr>
        <p:spPr>
          <a:xfrm>
            <a:off x="3626547" y="6410226"/>
            <a:ext cx="3478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i-LK" sz="1200" dirty="0"/>
              <a:t>රූප සටහන</a:t>
            </a:r>
            <a:r>
              <a:rPr lang="en-US" sz="1200" dirty="0"/>
              <a:t>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76" y="3223194"/>
            <a:ext cx="8528488" cy="318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625659-1177-4A46-9653-230D7714E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65" y="4023667"/>
            <a:ext cx="11029615" cy="1248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i-LK" b="1" dirty="0"/>
              <a:t>ස්පර්ශක අක්</a:t>
            </a:r>
            <a:r>
              <a:rPr lang="si-LK" b="1" dirty="0" smtClean="0"/>
              <a:t>ෂර</a:t>
            </a:r>
            <a:r>
              <a:rPr lang="en-US" b="1" dirty="0" smtClean="0"/>
              <a:t> </a:t>
            </a:r>
            <a:r>
              <a:rPr lang="si-LK" b="1" dirty="0"/>
              <a:t>උදාහරණ </a:t>
            </a:r>
            <a:endParaRPr lang="en-US" b="1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si-LK" dirty="0"/>
              <a:t> </a:t>
            </a:r>
            <a:r>
              <a:rPr lang="si-LK" dirty="0" smtClean="0"/>
              <a:t>ස‍්ස </a:t>
            </a:r>
            <a:r>
              <a:rPr lang="si-LK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si-LK" dirty="0"/>
              <a:t> </a:t>
            </a:r>
            <a:r>
              <a:rPr lang="si-LK" dirty="0" smtClean="0"/>
              <a:t>ම‍්ම</a:t>
            </a:r>
            <a:endParaRPr lang="si-LK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si-LK" dirty="0"/>
              <a:t> </a:t>
            </a:r>
            <a:r>
              <a:rPr lang="si-LK" dirty="0" smtClean="0"/>
              <a:t>ත‍්ත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si-LK" dirty="0"/>
              <a:t> 	</a:t>
            </a:r>
            <a:r>
              <a:rPr lang="si-LK" dirty="0" smtClean="0"/>
              <a:t>ස‍්ව</a:t>
            </a:r>
          </a:p>
          <a:p>
            <a:pPr>
              <a:buFont typeface="Arial" panose="020B0604020202020204" pitchFamily="34" charset="0"/>
              <a:buChar char="•"/>
            </a:pPr>
            <a:endParaRPr lang="si-LK" dirty="0"/>
          </a:p>
          <a:p>
            <a:pPr>
              <a:buFont typeface="Arial" panose="020B0604020202020204" pitchFamily="34" charset="0"/>
              <a:buChar char="•"/>
            </a:pPr>
            <a:r>
              <a:rPr lang="si-LK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394DBC8D-3DF9-4C50-8152-E18574E9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i-LK" sz="2400" b="1" dirty="0"/>
              <a:t>2</a:t>
            </a:r>
            <a:r>
              <a:rPr lang="en-US" sz="2400" b="1" dirty="0" smtClean="0"/>
              <a:t>) </a:t>
            </a:r>
            <a:r>
              <a:rPr lang="si-LK" sz="2400" b="1" dirty="0" smtClean="0"/>
              <a:t>ස</a:t>
            </a:r>
            <a:r>
              <a:rPr lang="si-LK" sz="2400" b="1" dirty="0"/>
              <a:t>ිං</a:t>
            </a:r>
            <a:r>
              <a:rPr lang="si-LK" sz="2400" b="1" dirty="0" smtClean="0"/>
              <a:t>හල</a:t>
            </a:r>
            <a:r>
              <a:rPr lang="en-US" sz="2400" b="1" dirty="0" smtClean="0"/>
              <a:t> </a:t>
            </a:r>
            <a:r>
              <a:rPr lang="si-LK" sz="2400" b="1" dirty="0"/>
              <a:t>ස්පර්ශක අක්</a:t>
            </a:r>
            <a:r>
              <a:rPr lang="si-LK" sz="2400" b="1" dirty="0" smtClean="0"/>
              <a:t>ෂර</a:t>
            </a:r>
            <a:r>
              <a:rPr lang="en-US" sz="2400" b="1" dirty="0" smtClean="0"/>
              <a:t> </a:t>
            </a:r>
            <a:r>
              <a:rPr lang="si-LK" sz="2400" b="1" dirty="0" smtClean="0"/>
              <a:t> 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95308" y="6078974"/>
            <a:ext cx="3975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dirty="0"/>
              <a:t>මෙහි දක්වා ඇත්තේ </a:t>
            </a:r>
            <a:r>
              <a:rPr lang="en-US" dirty="0" smtClean="0"/>
              <a:t>“</a:t>
            </a:r>
            <a:r>
              <a:rPr lang="si-LK" dirty="0"/>
              <a:t>පසු ඇල ඉර </a:t>
            </a:r>
            <a:r>
              <a:rPr lang="en-US" dirty="0" smtClean="0"/>
              <a:t>” </a:t>
            </a:r>
            <a:r>
              <a:rPr lang="si-LK" dirty="0"/>
              <a:t>යතුරයි</a:t>
            </a:r>
            <a:r>
              <a:rPr lang="en-US" dirty="0"/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58384" y="5806440"/>
            <a:ext cx="777240" cy="7772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|</a:t>
            </a:r>
          </a:p>
          <a:p>
            <a:pPr algn="ctr"/>
            <a:r>
              <a:rPr lang="en-US" dirty="0"/>
              <a:t>\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86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394DBC8D-3DF9-4C50-8152-E18574E9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40" y="939900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si-LK" sz="2400" b="1" dirty="0"/>
              <a:t>සිංහල  ස්පර්ශක අක්</a:t>
            </a:r>
            <a:r>
              <a:rPr lang="si-LK" sz="2400" b="1" dirty="0" smtClean="0"/>
              <a:t>ෂර</a:t>
            </a:r>
            <a:r>
              <a:rPr lang="en-US" sz="2400" b="1" dirty="0" smtClean="0"/>
              <a:t> </a:t>
            </a:r>
            <a:r>
              <a:rPr lang="si-LK" sz="2400" b="1" dirty="0"/>
              <a:t>යතුරු ලියනය කරන ආකා</a:t>
            </a:r>
            <a:r>
              <a:rPr lang="si-LK" sz="2400" b="1" dirty="0" smtClean="0"/>
              <a:t>රය</a:t>
            </a:r>
            <a:r>
              <a:rPr lang="en-US" sz="2400" b="1" dirty="0" smtClean="0"/>
              <a:t> - </a:t>
            </a:r>
            <a:r>
              <a:rPr lang="si-LK" sz="2400" b="1" dirty="0"/>
              <a:t>අවශ්‍ය පියවර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si-LK" sz="2400" b="1" dirty="0" smtClean="0"/>
              <a:t> </a:t>
            </a:r>
            <a:r>
              <a:rPr lang="en-US" sz="2400" b="1" dirty="0" smtClean="0"/>
              <a:t> </a:t>
            </a:r>
            <a:r>
              <a:rPr lang="si-LK" sz="2400" b="1" dirty="0" smtClean="0"/>
              <a:t> 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678794"/>
              </p:ext>
            </p:extLst>
          </p:nvPr>
        </p:nvGraphicFramePr>
        <p:xfrm>
          <a:off x="976746" y="2181224"/>
          <a:ext cx="9954489" cy="471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026"/>
                <a:gridCol w="2882968"/>
                <a:gridCol w="4455495"/>
              </a:tblGrid>
              <a:tr h="601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b="1" dirty="0" smtClean="0"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ස්පර්ශක අක්ෂර</a:t>
                      </a:r>
                      <a:r>
                        <a:rPr lang="en-US" sz="1400" b="1" dirty="0" smtClean="0"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අඩංගු අක්ෂර 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යතුරු ලියනය කරන ආකාරය 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</a:tr>
              <a:tr h="601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‍      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ස‍</a:t>
                      </a:r>
                      <a:r>
                        <a:rPr lang="si-LK" sz="1400" dirty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්ස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ස් + ස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පළමුව  ස අක්ෂරයද, ඉන්පසුව </a:t>
                      </a:r>
                      <a:r>
                        <a:rPr lang="en-US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shift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සහ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පසු ඇල ඉර යතුරු</a:t>
                      </a:r>
                      <a:r>
                        <a:rPr lang="en-US" sz="1400" baseline="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එකවරද, ඉන්පසුව ස අක්ෂරයද යතුරු ලියනය කරන්න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</a:tr>
              <a:tr h="601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මම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ම් + ම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පළමුව  ම අක්ෂරයද, ඉන්පසුව </a:t>
                      </a:r>
                      <a:r>
                        <a:rPr lang="en-US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shift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සහ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පසු ඇල ඉර යතුරු</a:t>
                      </a:r>
                      <a:r>
                        <a:rPr lang="en-US" sz="1400" baseline="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එකවරද, ඉන්පසුව ම අක්ෂරයද යතුරු ලියනය කරන්න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</a:tr>
              <a:tr h="601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බ‍්ද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බ් + ද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පළමුව  බ අක්ෂරයද, ඉන්පසුව </a:t>
                      </a:r>
                      <a:r>
                        <a:rPr lang="en-US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shift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සහ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පසු ඇල ඉර යතුරු</a:t>
                      </a:r>
                      <a:r>
                        <a:rPr lang="en-US" sz="1400" baseline="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එකවරද, ඉන්පසුව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ද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අක්ෂරයද යතුරු ලියනය කරන්න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</a:tr>
              <a:tr h="601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ත‍්ත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ත් + ත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පළමුව  ත අක්ෂරයද, ඉන්පසුව </a:t>
                      </a:r>
                      <a:r>
                        <a:rPr lang="en-US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shift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සහ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පසු ඇල ඉර යතුරු</a:t>
                      </a:r>
                      <a:r>
                        <a:rPr lang="en-US" sz="1400" baseline="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එකවරද, ඉන්පසුව ත අක්ෂරයද යතුරු ලියනය කරන්න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</a:tr>
              <a:tr h="601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න‍්න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න් + න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පළමුව  න අක්ෂරයද, ඉන්පසුව </a:t>
                      </a:r>
                      <a:r>
                        <a:rPr lang="en-US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shift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සහ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පසු ඇල ඉර යතුරු</a:t>
                      </a:r>
                      <a:r>
                        <a:rPr lang="en-US" sz="1400" baseline="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එකවරද, ඉන්පසුව න අක්ෂරයද යතුරු ලියනය කරන්න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</a:tr>
              <a:tr h="601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ස‍්ව</a:t>
                      </a:r>
                      <a:endParaRPr lang="en-US" sz="140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ස් + ව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පළමුව  ස අක්ෂරයද, ඉන්පසුව </a:t>
                      </a:r>
                      <a:r>
                        <a:rPr lang="en-US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shift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 සහ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පසු ඇල ඉර යතුරු</a:t>
                      </a:r>
                      <a:r>
                        <a:rPr lang="en-US" sz="1400" baseline="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එකවරද, ඉන්පසුව 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cs typeface="BhashitaComplex" panose="02000400000000000000" pitchFamily="2" charset="0"/>
                        </a:rPr>
                        <a:t>ව</a:t>
                      </a:r>
                      <a:r>
                        <a:rPr lang="si-LK" sz="1400" dirty="0" smtClean="0">
                          <a:effectLst/>
                          <a:latin typeface="BhashitaComplex" panose="02000400000000000000" pitchFamily="2" charset="0"/>
                          <a:ea typeface="Calibri" panose="020F0502020204030204" pitchFamily="34" charset="0"/>
                          <a:cs typeface="BhashitaComplex" panose="02000400000000000000" pitchFamily="2" charset="0"/>
                        </a:rPr>
                        <a:t> අක්ෂරයද යතුරු ලියනය කරන්න</a:t>
                      </a:r>
                      <a:endParaRPr lang="en-US" sz="1400" dirty="0">
                        <a:effectLst/>
                        <a:latin typeface="BhashitaComplex" panose="02000400000000000000" pitchFamily="2" charset="0"/>
                        <a:ea typeface="Calibri" panose="020F0502020204030204" pitchFamily="34" charset="0"/>
                        <a:cs typeface="BhashitaComplex" panose="02000400000000000000" pitchFamily="2" charset="0"/>
                      </a:endParaRPr>
                    </a:p>
                  </a:txBody>
                  <a:tcPr marL="65683" marR="656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06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6208DF-283B-4636-BC3F-E77CB136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i-LK" sz="2400" b="1" dirty="0"/>
              <a:t>දේශීය භාෂා තාක්ෂණ සහාය මධ්‍යස්ථානයෙන් සිංහල යුනිකෝඩ් සම්බන්ධව ඉදිරිපත් කර ඇති කෙටි වීඩියෝ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814F48-9366-43F1-A36A-DCABFC8C1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74584"/>
          </a:xfrm>
        </p:spPr>
        <p:txBody>
          <a:bodyPr>
            <a:normAutofit lnSpcReduction="10000"/>
          </a:bodyPr>
          <a:lstStyle/>
          <a:p>
            <a:r>
              <a:rPr lang="si-LK" dirty="0"/>
              <a:t>වින්ඩෝස</a:t>
            </a:r>
            <a:r>
              <a:rPr lang="si-LK" dirty="0" smtClean="0"/>
              <a:t>් </a:t>
            </a:r>
            <a:r>
              <a:rPr lang="si-LK" dirty="0"/>
              <a:t>මෙහෙයුම් පද්ධතිය තුළ සිං</a:t>
            </a:r>
            <a:r>
              <a:rPr lang="si-LK" dirty="0" smtClean="0"/>
              <a:t>හල</a:t>
            </a:r>
            <a:r>
              <a:rPr lang="en-US" dirty="0" smtClean="0"/>
              <a:t> </a:t>
            </a:r>
            <a:r>
              <a:rPr lang="si-LK" dirty="0"/>
              <a:t>සඤ්ඤක අක්</a:t>
            </a:r>
            <a:r>
              <a:rPr lang="si-LK" dirty="0" smtClean="0"/>
              <a:t>ෂර</a:t>
            </a:r>
            <a:r>
              <a:rPr lang="en-US" dirty="0" smtClean="0"/>
              <a:t> </a:t>
            </a:r>
            <a:r>
              <a:rPr lang="si-LK" dirty="0"/>
              <a:t>යතුරු ලියනය කරන ආකාරය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i-LK" dirty="0" smtClean="0"/>
              <a:t> </a:t>
            </a:r>
            <a:r>
              <a:rPr lang="en-US" dirty="0">
                <a:hlinkClick r:id="rId2"/>
              </a:rPr>
              <a:t>https://www.youtube.com/watch?time_continue=14&amp;v=BtVpOtRv4Zw&amp;feature=emb_logo</a:t>
            </a:r>
            <a:endParaRPr lang="si-LK" dirty="0"/>
          </a:p>
          <a:p>
            <a:pPr marL="0" indent="0">
              <a:buNone/>
            </a:pPr>
            <a:endParaRPr lang="si-LK" dirty="0">
              <a:hlinkClick r:id="rId3"/>
            </a:endParaRPr>
          </a:p>
          <a:p>
            <a:r>
              <a:rPr lang="si-LK" dirty="0"/>
              <a:t>වින්ඩෝස් </a:t>
            </a:r>
            <a:r>
              <a:rPr lang="si-LK" dirty="0" smtClean="0"/>
              <a:t>ම</a:t>
            </a:r>
            <a:r>
              <a:rPr lang="si-LK" dirty="0"/>
              <a:t>ෙහෙයුම් පද්ධතිය තුළ සිංහල සංයුක්ත අක්ෂර</a:t>
            </a:r>
            <a:r>
              <a:rPr lang="en-US" dirty="0"/>
              <a:t> </a:t>
            </a:r>
            <a:r>
              <a:rPr lang="si-LK" dirty="0"/>
              <a:t>යතුරු ලියනය කරන ආකා</a:t>
            </a:r>
            <a:r>
              <a:rPr lang="si-LK" dirty="0" smtClean="0"/>
              <a:t>රය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www.youtube.com/watch?time_continue=18&amp;v=JbHh7750wCc&amp;feature=emb_logo</a:t>
            </a:r>
            <a:endParaRPr lang="en-US" dirty="0" smtClean="0"/>
          </a:p>
          <a:p>
            <a:pPr marL="0" indent="0">
              <a:buNone/>
            </a:pPr>
            <a:endParaRPr lang="si-LK" dirty="0"/>
          </a:p>
          <a:p>
            <a:r>
              <a:rPr lang="si-LK" dirty="0"/>
              <a:t>එමෙන්ම අපගේ යූ ටියුබ් නාලිකාව හරහා සිංහල යුනිකෝඩ් භාවිතා කිරීමේදී ඇතිවන ගැටලු විසඳීමට අදාලව කෙටි වීඩියෝ කිහිපයක් ඇත</a:t>
            </a:r>
            <a:r>
              <a:rPr lang="en-US" dirty="0"/>
              <a:t>. </a:t>
            </a:r>
            <a:r>
              <a:rPr lang="si-LK" dirty="0"/>
              <a:t> </a:t>
            </a:r>
          </a:p>
          <a:p>
            <a:endParaRPr lang="si-LK" dirty="0"/>
          </a:p>
          <a:p>
            <a:r>
              <a:rPr lang="si-LK" dirty="0"/>
              <a:t>දේශීය භාෂා තාක්ෂණ සහාය මධ්‍යස්ථානයේ යූ ටියුබ් නාලිකාව</a:t>
            </a:r>
            <a:r>
              <a:rPr lang="en-US" dirty="0"/>
              <a:t> - </a:t>
            </a:r>
            <a:r>
              <a:rPr lang="si-LK" dirty="0"/>
              <a:t> </a:t>
            </a:r>
            <a:r>
              <a:rPr lang="en-US" dirty="0"/>
              <a:t>Local Language Technical Help Centre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si-LK" dirty="0"/>
              <a:t> </a:t>
            </a:r>
            <a:r>
              <a:rPr lang="en-US" dirty="0">
                <a:hlinkClick r:id="rId5"/>
              </a:rPr>
              <a:t>https://www.youtube.com/channel/UCR9nKvFZypuLSwHZLY8nUtA</a:t>
            </a:r>
            <a:endParaRPr lang="si-L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4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50F65D-44EF-408D-B848-E12B1CE96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21" y="2694468"/>
            <a:ext cx="11029616" cy="1388434"/>
          </a:xfrm>
        </p:spPr>
        <p:txBody>
          <a:bodyPr>
            <a:normAutofit/>
          </a:bodyPr>
          <a:lstStyle/>
          <a:p>
            <a:pPr algn="ctr"/>
            <a:r>
              <a:rPr lang="si-LK" sz="3600" b="1" dirty="0"/>
              <a:t>ඔබ සැමට ස්තුතියි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47064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1348</TotalTime>
  <Words>1042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BhashitaComplex</vt:lpstr>
      <vt:lpstr>Calibri</vt:lpstr>
      <vt:lpstr>Gill Sans MT</vt:lpstr>
      <vt:lpstr>Iskoola Pota</vt:lpstr>
      <vt:lpstr>Latha</vt:lpstr>
      <vt:lpstr>Wingdings 2</vt:lpstr>
      <vt:lpstr>Dividend</vt:lpstr>
      <vt:lpstr>සිංහල ස්පර්ශක අක්ෂර භාවිතා කරන ආකාරය</vt:lpstr>
      <vt:lpstr>හැඳින්වීම </vt:lpstr>
      <vt:lpstr>1) සම්මත සිංහල යතුරුපුවරු පිරිසැලසුම</vt:lpstr>
      <vt:lpstr>2) සිංහල ස්පර්ශක අක්ෂර   </vt:lpstr>
      <vt:lpstr>සිංහල  ස්පර්ශක අක්ෂර යතුරු ලියනය කරන ආකාරය - අවශ්‍ය පියවර      </vt:lpstr>
      <vt:lpstr>දේශීය භාෂා තාක්ෂණ සහාය මධ්‍යස්ථානයෙන් සිංහල යුනිකෝඩ් සම්බන්ධව ඉදිරිපත් කර ඇති කෙටි වීඩියෝ</vt:lpstr>
      <vt:lpstr>ඔබ සැමට ස්තුතියි.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UComputers</dc:creator>
  <cp:lastModifiedBy>Microsoft account</cp:lastModifiedBy>
  <cp:revision>51</cp:revision>
  <dcterms:created xsi:type="dcterms:W3CDTF">2020-06-29T09:55:32Z</dcterms:created>
  <dcterms:modified xsi:type="dcterms:W3CDTF">2021-03-31T07:10:52Z</dcterms:modified>
</cp:coreProperties>
</file>